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6C9A-3FCF-4803-BD75-6C52990F7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90CA7-9507-4063-8DFE-FF8C7A018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5A65-F995-4D50-B070-982AFED9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A661-9B4B-4397-8196-61F7402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B341-6128-4A8B-9DA1-D0CA8801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1EB9-6E98-4050-A095-DB0B91DA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72BF7-E5F7-47F4-9527-577B1821D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3AE6-7D83-491A-A077-3BCB5E41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0861-31A0-4F5E-AC32-85DE5DBF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F68A-7331-4BB4-BA8C-BE52F2ED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BEEC9-51B8-48A2-BAF9-3FC90837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31160-7122-4BF1-A980-749689C49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0BEF-AD42-4477-875E-965A1265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817E-657C-4813-9532-9F141DD9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513C-B109-4847-9BCE-F28963D4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B6A8-E936-459E-9863-29E37462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D80D-1F1D-4DAC-BF4F-7C1A2808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CB012-7295-4C87-88AF-4505E55A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BD8E-5D3A-4DDB-BD57-81215E50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615B8-724E-4313-9FD1-8111E0D7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9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25A4-22F4-4B2D-B40D-01AD64DD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9773F-9C37-4346-A9EC-9673F410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3F61-CA5D-4EE8-A5BD-F0F4F05B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8502D-595A-42A1-A3CE-2B60D965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1E3BE-6EBC-46E2-971F-20C21765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658A-9764-4B0A-B651-2D11FD88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AC31-01BA-4456-9B04-4D595E772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398C8-929A-4B7E-B16B-B0B9E0B2E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5B6A2-164C-49DF-A48A-D855AC55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73D09-B7A8-4E50-9949-6A60BDF4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48D39-C1DB-402C-9F81-2C9278B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D287-38C6-47E1-B30C-7305D52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095F4-C3C0-4DED-833F-53B1A1414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1687B-1D0A-452E-A6D0-13552A30F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6B5F4-F801-4A99-91B4-5D1949CAE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995DD-D643-4DF0-8C59-EE4EF78E6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6E1FF-0B30-49CB-A058-2648BADC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E4172-B867-4315-A353-FF8D167C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0BA9F-8511-447E-96C4-82A51D5A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CBFE-FDB6-468B-893D-B95BBD7E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50078-FC71-4583-9EFD-55F415FE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1B340-040C-4C0A-9040-F7E99E11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C887C-90A1-4E6D-849E-9FCA7172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5DC45-0BFB-4AB8-B316-0EBB0BEA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EB54F-86F8-4C58-B982-FD4A0AB1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8C50-B67D-44FF-9E85-9C027397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0C67-1D53-406B-8826-26EE4AC3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3017-6760-4867-AB83-D18B013A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E69F2-422E-4691-8603-419FCEC5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89916-2A65-494E-B000-BB75736F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BCBD8-B50E-4BE3-A396-1A2F35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1B4E7-D348-41DA-9FE1-AB4933D9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6497-D532-4631-A87C-40957379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26333-D313-4525-BD6E-D690BD4B4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998C0-604C-45C9-9A88-D966848A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45176-A4A8-43D6-8562-5F84B45F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E2C7-42AA-4BDF-8704-B6B8BD64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4607B-BED0-4BBF-A3BA-F76AB691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27E16-0AEF-4364-8D4D-9A896511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0EE30-3E28-4EDB-BABA-808870A3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15D8-CD75-4159-B1D2-184071E0B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C659-471A-47DD-8E7A-0E7D3B89FE5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89435-2B55-4306-8A6E-2114F4CF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7A0F4-5857-484D-9031-40615F326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B682-0B4F-411F-A16C-0F3807AB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D0B0-5D34-4DAC-B9F5-AB2834F9E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/>
              <a:t>Final Expense Carrier and Product Selection</a:t>
            </a:r>
            <a:endParaRPr lang="en-US" sz="4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B363D-9301-C84A-9C26-B11B7582A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b="19155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46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DD5A8-9B64-DB46-A7C6-9D6F719CA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E6DA8-C892-4FE8-B19C-99724875C54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171450"/>
            <a:ext cx="5581650" cy="142875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Three types of insurance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968BF720-8FCC-724D-B3B0-6A874456DEFE}"/>
              </a:ext>
            </a:extLst>
          </p:cNvPr>
          <p:cNvSpPr txBox="1">
            <a:spLocks/>
          </p:cNvSpPr>
          <p:nvPr/>
        </p:nvSpPr>
        <p:spPr>
          <a:xfrm>
            <a:off x="698500" y="1401290"/>
            <a:ext cx="3983665" cy="31269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Term</a:t>
            </a:r>
          </a:p>
          <a:p>
            <a:pPr>
              <a:lnSpc>
                <a:spcPct val="100000"/>
              </a:lnSpc>
            </a:pPr>
            <a:r>
              <a:rPr lang="en-US" dirty="0"/>
              <a:t>Cheapest</a:t>
            </a:r>
          </a:p>
          <a:p>
            <a:pPr>
              <a:lnSpc>
                <a:spcPct val="100000"/>
              </a:lnSpc>
            </a:pPr>
            <a:r>
              <a:rPr lang="en-US" dirty="0"/>
              <a:t>Temporary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800100" lvl="1" indent="-342900">
              <a:lnSpc>
                <a:spcPct val="100000"/>
              </a:lnSpc>
            </a:pPr>
            <a:endParaRPr lang="en-US" dirty="0"/>
          </a:p>
          <a:p>
            <a:pPr marL="800100" lvl="1" indent="-342900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022B2-FB87-FA47-B7DB-BD1D003A3211}"/>
              </a:ext>
            </a:extLst>
          </p:cNvPr>
          <p:cNvSpPr txBox="1"/>
          <p:nvPr/>
        </p:nvSpPr>
        <p:spPr>
          <a:xfrm>
            <a:off x="698500" y="4824144"/>
            <a:ext cx="299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Whole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Permanent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expensive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F37EB-0AB5-4049-94A0-D9868BF6350B}"/>
              </a:ext>
            </a:extLst>
          </p:cNvPr>
          <p:cNvSpPr txBox="1"/>
          <p:nvPr/>
        </p:nvSpPr>
        <p:spPr>
          <a:xfrm>
            <a:off x="685800" y="3080186"/>
            <a:ext cx="42037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Universal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Built on a term Chassis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Permanent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Cheaper than whole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31687E-7C6E-2047-B17A-B94F5C592ACE}"/>
              </a:ext>
            </a:extLst>
          </p:cNvPr>
          <p:cNvCxnSpPr>
            <a:cxnSpLocks/>
          </p:cNvCxnSpPr>
          <p:nvPr/>
        </p:nvCxnSpPr>
        <p:spPr>
          <a:xfrm flipV="1">
            <a:off x="6059187" y="1600200"/>
            <a:ext cx="4326472" cy="3769364"/>
          </a:xfrm>
          <a:prstGeom prst="line">
            <a:avLst/>
          </a:prstGeom>
          <a:ln w="508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BE61DC-3C4B-2343-BEF2-C8D2A76A4222}"/>
              </a:ext>
            </a:extLst>
          </p:cNvPr>
          <p:cNvCxnSpPr>
            <a:cxnSpLocks/>
          </p:cNvCxnSpPr>
          <p:nvPr/>
        </p:nvCxnSpPr>
        <p:spPr>
          <a:xfrm>
            <a:off x="6059187" y="1694724"/>
            <a:ext cx="0" cy="367483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70DACE-FA9C-4C48-8A20-01D4CE4E333C}"/>
              </a:ext>
            </a:extLst>
          </p:cNvPr>
          <p:cNvCxnSpPr>
            <a:cxnSpLocks/>
          </p:cNvCxnSpPr>
          <p:nvPr/>
        </p:nvCxnSpPr>
        <p:spPr>
          <a:xfrm flipH="1">
            <a:off x="6030173" y="5369563"/>
            <a:ext cx="418969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1DEA4B-B291-D846-BBF3-88DDB0DAC102}"/>
              </a:ext>
            </a:extLst>
          </p:cNvPr>
          <p:cNvSpPr txBox="1"/>
          <p:nvPr/>
        </p:nvSpPr>
        <p:spPr>
          <a:xfrm>
            <a:off x="3929686" y="3198167"/>
            <a:ext cx="197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PREMIUM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9BBBFA-B830-8542-BDCA-F65612A44467}"/>
              </a:ext>
            </a:extLst>
          </p:cNvPr>
          <p:cNvSpPr txBox="1"/>
          <p:nvPr/>
        </p:nvSpPr>
        <p:spPr>
          <a:xfrm>
            <a:off x="7136194" y="5439696"/>
            <a:ext cx="197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AGE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DBCB67-4A88-A24E-93D3-95E10098AC8D}"/>
              </a:ext>
            </a:extLst>
          </p:cNvPr>
          <p:cNvCxnSpPr>
            <a:cxnSpLocks/>
          </p:cNvCxnSpPr>
          <p:nvPr/>
        </p:nvCxnSpPr>
        <p:spPr>
          <a:xfrm flipH="1">
            <a:off x="6096010" y="3432664"/>
            <a:ext cx="418969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57F545-020F-6742-B916-0FDEF59B14D1}"/>
              </a:ext>
            </a:extLst>
          </p:cNvPr>
          <p:cNvSpPr txBox="1"/>
          <p:nvPr/>
        </p:nvSpPr>
        <p:spPr>
          <a:xfrm>
            <a:off x="8559850" y="1467025"/>
            <a:ext cx="197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COI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1428603-4AFB-E647-B2FE-89967B2D69AA}"/>
              </a:ext>
            </a:extLst>
          </p:cNvPr>
          <p:cNvSpPr/>
          <p:nvPr/>
        </p:nvSpPr>
        <p:spPr>
          <a:xfrm rot="5400000">
            <a:off x="6216560" y="3356524"/>
            <a:ext cx="1884681" cy="214139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F096DF38-3CBD-A146-BA9D-EF30C4063023}"/>
              </a:ext>
            </a:extLst>
          </p:cNvPr>
          <p:cNvSpPr/>
          <p:nvPr/>
        </p:nvSpPr>
        <p:spPr>
          <a:xfrm rot="16200000">
            <a:off x="8524466" y="1393704"/>
            <a:ext cx="1884681" cy="214139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DD5A8-9B64-DB46-A7C6-9D6F719CA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E6DA8-C892-4FE8-B19C-99724875C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180" y="215173"/>
            <a:ext cx="10185963" cy="165576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Three Types of Simplified Whole Life Insurance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BC9B6476-1F28-4301-9F36-6232CED3D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6108"/>
            <a:ext cx="2531890" cy="3171692"/>
          </a:xfrm>
        </p:spPr>
        <p:txBody>
          <a:bodyPr/>
          <a:lstStyle/>
          <a:p>
            <a:r>
              <a:rPr lang="en-US" b="1" dirty="0"/>
              <a:t>Immediate</a:t>
            </a:r>
          </a:p>
          <a:p>
            <a:r>
              <a:rPr lang="en-US" dirty="0"/>
              <a:t>Pays out death benefit immediately upon death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E58EE74-9B51-4BF5-B143-8B759B265B92}"/>
              </a:ext>
            </a:extLst>
          </p:cNvPr>
          <p:cNvSpPr txBox="1">
            <a:spLocks/>
          </p:cNvSpPr>
          <p:nvPr/>
        </p:nvSpPr>
        <p:spPr>
          <a:xfrm>
            <a:off x="4325647" y="2086107"/>
            <a:ext cx="3089488" cy="317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Graded</a:t>
            </a:r>
          </a:p>
          <a:p>
            <a:r>
              <a:rPr lang="en-US" dirty="0"/>
              <a:t>Pays out death benefit on a graded scale</a:t>
            </a:r>
          </a:p>
          <a:p>
            <a:r>
              <a:rPr lang="en-US" dirty="0"/>
              <a:t>For example:</a:t>
            </a:r>
          </a:p>
          <a:p>
            <a:r>
              <a:rPr lang="en-US" dirty="0"/>
              <a:t>30% year one</a:t>
            </a:r>
          </a:p>
          <a:p>
            <a:r>
              <a:rPr lang="en-US" dirty="0"/>
              <a:t>70% year two</a:t>
            </a:r>
          </a:p>
          <a:p>
            <a:r>
              <a:rPr lang="en-US" dirty="0"/>
              <a:t>100% year three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71B218C-B797-48C8-A07F-9A68B22A61F5}"/>
              </a:ext>
            </a:extLst>
          </p:cNvPr>
          <p:cNvSpPr txBox="1">
            <a:spLocks/>
          </p:cNvSpPr>
          <p:nvPr/>
        </p:nvSpPr>
        <p:spPr>
          <a:xfrm>
            <a:off x="8021984" y="2080116"/>
            <a:ext cx="3321851" cy="353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Modified or ROP</a:t>
            </a:r>
          </a:p>
          <a:p>
            <a:r>
              <a:rPr lang="en-US" dirty="0"/>
              <a:t>Pays out a return of premium plus interest upon death in the first two or three years.</a:t>
            </a:r>
          </a:p>
          <a:p>
            <a:r>
              <a:rPr lang="en-US" dirty="0"/>
              <a:t>If they live past that time frame they would get 100% upon death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C96994-8F0B-EC45-9636-5CC2B0BFCD7A}"/>
              </a:ext>
            </a:extLst>
          </p:cNvPr>
          <p:cNvCxnSpPr/>
          <p:nvPr/>
        </p:nvCxnSpPr>
        <p:spPr>
          <a:xfrm>
            <a:off x="7559737" y="2286000"/>
            <a:ext cx="0" cy="228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88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DD5A8-9B64-DB46-A7C6-9D6F719CA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E6DA8-C892-4FE8-B19C-99724875C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0152"/>
            <a:ext cx="4055892" cy="445769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Four situations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Four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D459C-8F58-4816-8B02-7170F38F9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990" y="1018519"/>
            <a:ext cx="4624645" cy="445769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Healthy</a:t>
            </a:r>
          </a:p>
          <a:p>
            <a:r>
              <a:rPr lang="en-US" sz="4000" dirty="0">
                <a:solidFill>
                  <a:srgbClr val="FFFFFF"/>
                </a:solidFill>
              </a:rPr>
              <a:t>Moderately Healthy</a:t>
            </a:r>
          </a:p>
          <a:p>
            <a:r>
              <a:rPr lang="en-US" sz="4000" dirty="0">
                <a:solidFill>
                  <a:srgbClr val="FFFFFF"/>
                </a:solidFill>
              </a:rPr>
              <a:t>Unhealthy</a:t>
            </a:r>
          </a:p>
          <a:p>
            <a:r>
              <a:rPr lang="en-US" sz="4000" dirty="0">
                <a:solidFill>
                  <a:srgbClr val="FFFFFF"/>
                </a:solidFill>
              </a:rPr>
              <a:t>Super Unhealthy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4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D3F227-0B82-4DA2-96AB-406CC7D1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A7608-824D-4328-8DB4-885C429A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F0432-B07A-CE43-867D-2F9F48411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DFC8D-80BD-4CA1-BE7D-149B1820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62" y="1032085"/>
            <a:ext cx="4397333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l"/>
            <a:r>
              <a:rPr lang="en-US" sz="4000" dirty="0"/>
              <a:t>If they are healthy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6CD15-53B3-4B63-9CDE-6EEECAD7E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1863" y="0"/>
            <a:ext cx="6467708" cy="6858000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Carrier: Foresters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Product: </a:t>
            </a:r>
            <a:r>
              <a:rPr lang="en-US" dirty="0" err="1">
                <a:solidFill>
                  <a:srgbClr val="FFFFFF"/>
                </a:solidFill>
              </a:rPr>
              <a:t>PlanRight</a:t>
            </a:r>
            <a:r>
              <a:rPr lang="en-US" dirty="0">
                <a:solidFill>
                  <a:srgbClr val="FFFFFF"/>
                </a:solidFill>
              </a:rPr>
              <a:t> Level Death Benefit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Important things to know: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Competitively priced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Paper application only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Age 50-80, $35,000; Age 81-85, $15,000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Must call in from house to </a:t>
            </a:r>
            <a:r>
              <a:rPr lang="en-US" dirty="0" err="1">
                <a:solidFill>
                  <a:srgbClr val="FFFFFF"/>
                </a:solidFill>
              </a:rPr>
              <a:t>Apptical</a:t>
            </a:r>
            <a:r>
              <a:rPr lang="en-US" dirty="0">
                <a:solidFill>
                  <a:srgbClr val="FFFFFF"/>
                </a:solidFill>
              </a:rPr>
              <a:t> for a phone interview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Must send the application to Foresters, even if they decide they don’t want the policy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All family members graduating high school are eligible for the scholarship program.  250 scholarships awarded each year for a total of $8000 per scholarship ($2000 per student per year)</a:t>
            </a:r>
          </a:p>
        </p:txBody>
      </p:sp>
    </p:spTree>
    <p:extLst>
      <p:ext uri="{BB962C8B-B14F-4D97-AF65-F5344CB8AC3E}">
        <p14:creationId xmlns:p14="http://schemas.microsoft.com/office/powerpoint/2010/main" val="1843458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C0032-FFF5-334E-A33D-A24E6B38C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152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DFC8D-80BD-4CA1-BE7D-149B1820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0152"/>
            <a:ext cx="3691054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If they are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moderately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healthy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6CD15-53B3-4B63-9CDE-6EEECAD7E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729" y="0"/>
            <a:ext cx="6730491" cy="6858000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Carrier: Settlers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Product: Silver Plan – Immediate death benefit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Important things to know: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No height weight chart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Allows </a:t>
            </a:r>
            <a:r>
              <a:rPr lang="en-US">
                <a:solidFill>
                  <a:srgbClr val="FFFFFF"/>
                </a:solidFill>
              </a:rPr>
              <a:t>monthly direct bill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Phone application recommended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Age 6 mos-65yrs, $1,000-25,000; Age 66-75, $1,000-20,000; Age 76-85 $1,000-15,000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Must call in from house to Settlers.  They take all information over the phone and give you a policy number at the end of the phone call.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Children/grandchildren rider automatically included with each application.  Covers one child/grandchild up to the age of 18.  One payout per policy and per child. Coverage amount is $5,000.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3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D3F227-0B82-4DA2-96AB-406CC7D1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A7608-824D-4328-8DB4-885C429A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3126D-8DB6-594E-A17E-2B80AB4D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65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DFC8D-80BD-4CA1-BE7D-149B1820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0252"/>
            <a:ext cx="4654296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r"/>
            <a:r>
              <a:rPr lang="en-US" sz="4000" dirty="0"/>
              <a:t>If they are unhealthy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6CD15-53B3-4B63-9CDE-6EEECAD7E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635" y="0"/>
            <a:ext cx="6082271" cy="68580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Carrier: United Life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Product: GBWL plan – ROP in year 1, 50% year 2, 100% year 3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Important things to know: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No height weight chart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Paper application only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Only three health questions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Age 18-90  $5,000 to $50,000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No phone interview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Rates based on age and gender, not on tobacco use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They offer monthly direct bill</a:t>
            </a:r>
          </a:p>
        </p:txBody>
      </p:sp>
    </p:spTree>
    <p:extLst>
      <p:ext uri="{BB962C8B-B14F-4D97-AF65-F5344CB8AC3E}">
        <p14:creationId xmlns:p14="http://schemas.microsoft.com/office/powerpoint/2010/main" val="269319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CB2F7-7457-3748-99D9-D825964C1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4774" b="48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DFC8D-80BD-4CA1-BE7D-149B1820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0152"/>
            <a:ext cx="3923793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If they are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super unhealthy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6CD15-53B3-4B63-9CDE-6EEECAD7E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027" y="0"/>
            <a:ext cx="6449739" cy="68580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Carrier: Gerber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Product: GI plan – ROP in years 1-2, 100% year 3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Important things to know: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No height weight chart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Paper or e-app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No health questions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Age 50-80  $5,000 to $25,000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No phone interview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Rates based on age and gender, not on tobacco use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Can pay with Visa, MC or direct express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D3F227-0B82-4DA2-96AB-406CC7D1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A7608-824D-4328-8DB4-885C429A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E9AC6-FE50-124B-939B-2DA9CBA79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r="7124" b="59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7146-05FC-4A98-AD39-C3F19AFD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8741"/>
            <a:ext cx="4654296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r"/>
            <a:r>
              <a:rPr lang="en-US" sz="3600" dirty="0"/>
              <a:t>Additional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2ED5A-BD59-4B4B-9519-D3C2ABA4F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224" y="0"/>
            <a:ext cx="5887843" cy="6858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For all these carriers and products: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</a:rPr>
              <a:t>Rates are guaranteed to never increase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</a:rPr>
              <a:t>Benefits are guaranteed to never decrease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</a:rPr>
              <a:t>No medical exam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</a:rPr>
              <a:t>Coverage is guaranteed as long as you pay your premiums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</a:rPr>
              <a:t>For all graded and modified plans, they pay out 100% if someone dies due to an accident</a:t>
            </a:r>
          </a:p>
        </p:txBody>
      </p:sp>
    </p:spTree>
    <p:extLst>
      <p:ext uri="{BB962C8B-B14F-4D97-AF65-F5344CB8AC3E}">
        <p14:creationId xmlns:p14="http://schemas.microsoft.com/office/powerpoint/2010/main" val="383892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509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Final Expense Carrier and Product Selection</vt:lpstr>
      <vt:lpstr>Three types of insurance </vt:lpstr>
      <vt:lpstr>Three Types of Simplified Whole Life Insurance</vt:lpstr>
      <vt:lpstr>Four situations Four solutions</vt:lpstr>
      <vt:lpstr>If they are healthy</vt:lpstr>
      <vt:lpstr>If they are  moderately  healthy</vt:lpstr>
      <vt:lpstr>If they are unhealthy</vt:lpstr>
      <vt:lpstr>If they are  super unhealthy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Expense Carrier and Product Selection</dc:title>
  <dc:creator>Don Meyer</dc:creator>
  <cp:lastModifiedBy>Don</cp:lastModifiedBy>
  <cp:revision>19</cp:revision>
  <dcterms:created xsi:type="dcterms:W3CDTF">2018-08-02T22:08:33Z</dcterms:created>
  <dcterms:modified xsi:type="dcterms:W3CDTF">2018-08-22T02:13:26Z</dcterms:modified>
</cp:coreProperties>
</file>